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333" r:id="rId5"/>
    <p:sldId id="637" r:id="rId6"/>
    <p:sldId id="714" r:id="rId7"/>
    <p:sldId id="696" r:id="rId8"/>
    <p:sldId id="697" r:id="rId9"/>
    <p:sldId id="698" r:id="rId10"/>
    <p:sldId id="699" r:id="rId11"/>
    <p:sldId id="704" r:id="rId12"/>
    <p:sldId id="705" r:id="rId13"/>
    <p:sldId id="706" r:id="rId14"/>
    <p:sldId id="707" r:id="rId15"/>
    <p:sldId id="692" r:id="rId16"/>
    <p:sldId id="693" r:id="rId17"/>
    <p:sldId id="708" r:id="rId18"/>
    <p:sldId id="710" r:id="rId19"/>
    <p:sldId id="711" r:id="rId20"/>
    <p:sldId id="712" r:id="rId21"/>
    <p:sldId id="713" r:id="rId22"/>
    <p:sldId id="709" r:id="rId23"/>
    <p:sldId id="480" r:id="rId24"/>
    <p:sldId id="481" r:id="rId25"/>
    <p:sldId id="4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15F911F6-64B3-4A72-9E34-ED09865E4447}"/>
    <pc:docChg chg="addSld modSld">
      <pc:chgData name="Wittman, Barry" userId="bff186cd-6ce8-41ba-8e8c-e85cdef216de" providerId="ADAL" clId="{15F911F6-64B3-4A72-9E34-ED09865E4447}" dt="2024-11-21T21:48:03.283" v="18" actId="20577"/>
      <pc:docMkLst>
        <pc:docMk/>
      </pc:docMkLst>
      <pc:sldChg chg="modSp add">
        <pc:chgData name="Wittman, Barry" userId="bff186cd-6ce8-41ba-8e8c-e85cdef216de" providerId="ADAL" clId="{15F911F6-64B3-4A72-9E34-ED09865E4447}" dt="2024-11-21T21:48:03.283" v="18" actId="20577"/>
        <pc:sldMkLst>
          <pc:docMk/>
          <pc:sldMk cId="1232435850" sldId="714"/>
        </pc:sldMkLst>
        <pc:spChg chg="mod">
          <ac:chgData name="Wittman, Barry" userId="bff186cd-6ce8-41ba-8e8c-e85cdef216de" providerId="ADAL" clId="{15F911F6-64B3-4A72-9E34-ED09865E4447}" dt="2024-11-21T21:48:03.283" v="18" actId="20577"/>
          <ac:spMkLst>
            <pc:docMk/>
            <pc:sldMk cId="1232435850" sldId="714"/>
            <ac:spMk id="2" creationId="{ECA5EF8B-6042-43F5-81F3-BA63C2D838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pulse.com/blog/timsort-sorting-algorith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galles/visualization/ComparisonSort.html" TargetMode="External"/><Relationship Id="rId2" Type="http://schemas.openxmlformats.org/officeDocument/2006/relationships/hyperlink" Target="http://www.youtube.com/watch?v=kPRA0W1kEC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Timsort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might be useful to implement </a:t>
            </a:r>
            <a:r>
              <a:rPr lang="en-US" dirty="0" err="1"/>
              <a:t>Timsort</a:t>
            </a:r>
            <a:r>
              <a:rPr lang="en-US" dirty="0"/>
              <a:t> in class, but it has a lot of special cases</a:t>
            </a:r>
          </a:p>
          <a:p>
            <a:r>
              <a:rPr lang="en-US" dirty="0"/>
              <a:t>It was developed from both a theoretical perspective but also with a lot of testing</a:t>
            </a:r>
          </a:p>
          <a:p>
            <a:r>
              <a:rPr lang="en-US" dirty="0"/>
              <a:t>If you want to know more, read here:</a:t>
            </a:r>
          </a:p>
          <a:p>
            <a:pPr lvl="1"/>
            <a:r>
              <a:rPr lang="en-US" dirty="0">
                <a:hlinkClick r:id="rId2"/>
              </a:rPr>
              <a:t>https://www.infopulse.com/blog/timsort-sorting-algorithm/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44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visualizations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how sorts work can be challenging</a:t>
            </a:r>
          </a:p>
          <a:p>
            <a:r>
              <a:rPr lang="en-US" dirty="0"/>
              <a:t>Understanding how running time is affected by various algorithms and data sets is not obvious</a:t>
            </a:r>
          </a:p>
          <a:p>
            <a:r>
              <a:rPr lang="en-US" dirty="0"/>
              <a:t>To help, there are many good visualizations of sorting algorithms in action:</a:t>
            </a:r>
          </a:p>
          <a:p>
            <a:pPr lvl="1"/>
            <a:r>
              <a:rPr lang="en-US" dirty="0">
                <a:hlinkClick r:id="rId2"/>
              </a:rPr>
              <a:t>http://www.youtube.com/watch?v=kPRA0W1kECg</a:t>
            </a:r>
            <a:endParaRPr lang="en-US" dirty="0">
              <a:hlinkClick r:id="" action="ppaction://noaction"/>
            </a:endParaRPr>
          </a:p>
          <a:p>
            <a:pPr lvl="1"/>
            <a:r>
              <a:rPr lang="en-US" dirty="0">
                <a:hlinkClick r:id="rId3"/>
              </a:rPr>
              <a:t>https://www.cs.usfca.edu/~galles/visualization/ComparisonSort.html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2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Tries</a:t>
            </a:r>
          </a:p>
        </p:txBody>
      </p:sp>
    </p:spTree>
    <p:extLst>
      <p:ext uri="{BB962C8B-B14F-4D97-AF65-F5344CB8AC3E}">
        <p14:creationId xmlns:p14="http://schemas.microsoft.com/office/powerpoint/2010/main" val="366658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Storing strings (of anything)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can use a (non-binary) tree to record strings implicitly where each link corresponds to the next letter in the string</a:t>
            </a:r>
          </a:p>
          <a:p>
            <a:r>
              <a:rPr lang="en-US" dirty="0"/>
              <a:t>Let's store:</a:t>
            </a:r>
          </a:p>
          <a:p>
            <a:pPr lvl="1"/>
            <a:r>
              <a:rPr lang="en-US" dirty="0" err="1"/>
              <a:t>ba</a:t>
            </a:r>
            <a:endParaRPr lang="en-US" dirty="0"/>
          </a:p>
          <a:p>
            <a:pPr lvl="1"/>
            <a:r>
              <a:rPr lang="en-US" dirty="0"/>
              <a:t>bar</a:t>
            </a:r>
          </a:p>
          <a:p>
            <a:pPr lvl="1"/>
            <a:r>
              <a:rPr lang="en-US" dirty="0"/>
              <a:t>bat</a:t>
            </a:r>
          </a:p>
          <a:p>
            <a:pPr lvl="1"/>
            <a:r>
              <a:rPr lang="en-US" dirty="0" err="1"/>
              <a:t>barry</a:t>
            </a:r>
            <a:endParaRPr lang="en-US" dirty="0"/>
          </a:p>
          <a:p>
            <a:pPr lvl="1"/>
            <a:r>
              <a:rPr lang="en-US" dirty="0"/>
              <a:t>can</a:t>
            </a:r>
          </a:p>
          <a:p>
            <a:pPr lvl="1"/>
            <a:r>
              <a:rPr lang="en-US" dirty="0"/>
              <a:t>candle</a:t>
            </a:r>
          </a:p>
          <a:p>
            <a:pPr lvl="1"/>
            <a:r>
              <a:rPr lang="en-US" dirty="0"/>
              <a:t>as</a:t>
            </a:r>
          </a:p>
        </p:txBody>
      </p:sp>
    </p:spTree>
    <p:extLst>
      <p:ext uri="{BB962C8B-B14F-4D97-AF65-F5344CB8AC3E}">
        <p14:creationId xmlns:p14="http://schemas.microsoft.com/office/powerpoint/2010/main" val="15133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this on for size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667000" y="1600200"/>
            <a:ext cx="7315200" cy="5105400"/>
            <a:chOff x="609600" y="1620078"/>
            <a:chExt cx="8209722" cy="5466522"/>
          </a:xfrm>
        </p:grpSpPr>
        <p:grpSp>
          <p:nvGrpSpPr>
            <p:cNvPr id="3" name="Group 3"/>
            <p:cNvGrpSpPr/>
            <p:nvPr/>
          </p:nvGrpSpPr>
          <p:grpSpPr>
            <a:xfrm>
              <a:off x="609600" y="1620078"/>
              <a:ext cx="4475921" cy="3218622"/>
              <a:chOff x="609600" y="1219200"/>
              <a:chExt cx="6146042" cy="4419600"/>
            </a:xfrm>
          </p:grpSpPr>
          <p:cxnSp>
            <p:nvCxnSpPr>
              <p:cNvPr id="5" name="Straight Arrow Connector 4"/>
              <p:cNvCxnSpPr>
                <a:stCxn id="9" idx="3"/>
                <a:endCxn id="10" idx="7"/>
              </p:cNvCxnSpPr>
              <p:nvPr/>
            </p:nvCxnSpPr>
            <p:spPr>
              <a:xfrm rot="5400000">
                <a:off x="3104589" y="1275789"/>
                <a:ext cx="801222" cy="2249022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>
                <a:stCxn id="10" idx="3"/>
                <a:endCxn id="12" idx="0"/>
              </p:cNvCxnSpPr>
              <p:nvPr/>
            </p:nvCxnSpPr>
            <p:spPr>
              <a:xfrm rot="5400000">
                <a:off x="762001" y="3752289"/>
                <a:ext cx="1276911" cy="667311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>
                <a:stCxn id="9" idx="5"/>
                <a:endCxn id="11" idx="1"/>
              </p:cNvCxnSpPr>
              <p:nvPr/>
            </p:nvCxnSpPr>
            <p:spPr>
              <a:xfrm rot="16200000" flipH="1">
                <a:off x="5268897" y="2007081"/>
                <a:ext cx="713648" cy="698864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4495800" y="1219200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600200" y="2667000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841242" y="2579427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09600" y="4724400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</p:grpSp>
        <p:cxnSp>
          <p:nvCxnSpPr>
            <p:cNvPr id="20" name="Straight Arrow Connector 19"/>
            <p:cNvCxnSpPr>
              <a:endCxn id="24" idx="0"/>
            </p:cNvCxnSpPr>
            <p:nvPr/>
          </p:nvCxnSpPr>
          <p:spPr>
            <a:xfrm rot="5400000">
              <a:off x="3376406" y="2366756"/>
              <a:ext cx="477078" cy="315567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3124200" y="27630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667000" y="36774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209800" y="45918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752600" y="55062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1295400" y="63444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3657600" y="48204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cxnSp>
          <p:nvCxnSpPr>
            <p:cNvPr id="35" name="Straight Arrow Connector 34"/>
            <p:cNvCxnSpPr>
              <a:stCxn id="24" idx="3"/>
              <a:endCxn id="26" idx="0"/>
            </p:cNvCxnSpPr>
            <p:nvPr/>
          </p:nvCxnSpPr>
          <p:spPr>
            <a:xfrm rot="5400000">
              <a:off x="2937842" y="3393598"/>
              <a:ext cx="3460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6" idx="3"/>
              <a:endCxn id="28" idx="0"/>
            </p:cNvCxnSpPr>
            <p:nvPr/>
          </p:nvCxnSpPr>
          <p:spPr>
            <a:xfrm rot="5400000">
              <a:off x="2480642" y="4307998"/>
              <a:ext cx="3460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8" idx="3"/>
              <a:endCxn id="29" idx="0"/>
            </p:cNvCxnSpPr>
            <p:nvPr/>
          </p:nvCxnSpPr>
          <p:spPr>
            <a:xfrm rot="5400000">
              <a:off x="2023442" y="5222398"/>
              <a:ext cx="3460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9" idx="3"/>
              <a:endCxn id="31" idx="0"/>
            </p:cNvCxnSpPr>
            <p:nvPr/>
          </p:nvCxnSpPr>
          <p:spPr>
            <a:xfrm rot="5400000">
              <a:off x="1604342" y="6098698"/>
              <a:ext cx="2698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6" idx="5"/>
              <a:endCxn id="34" idx="1"/>
            </p:cNvCxnSpPr>
            <p:nvPr/>
          </p:nvCxnSpPr>
          <p:spPr>
            <a:xfrm rot="16200000" flipH="1">
              <a:off x="3159200" y="4322078"/>
              <a:ext cx="672122" cy="5197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5181600" y="34488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5943600" y="42108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6629400" y="49728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7391400" y="57348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8153400" y="64206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cxnSp>
          <p:nvCxnSpPr>
            <p:cNvPr id="56" name="Straight Arrow Connector 55"/>
            <p:cNvCxnSpPr>
              <a:endCxn id="50" idx="1"/>
            </p:cNvCxnSpPr>
            <p:nvPr/>
          </p:nvCxnSpPr>
          <p:spPr>
            <a:xfrm rot="16200000" flipH="1">
              <a:off x="4949900" y="3217178"/>
              <a:ext cx="3673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0" idx="5"/>
              <a:endCxn id="51" idx="1"/>
            </p:cNvCxnSpPr>
            <p:nvPr/>
          </p:nvCxnSpPr>
          <p:spPr>
            <a:xfrm rot="16200000" flipH="1">
              <a:off x="5750000" y="4017278"/>
              <a:ext cx="2911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1" idx="5"/>
              <a:endCxn id="52" idx="1"/>
            </p:cNvCxnSpPr>
            <p:nvPr/>
          </p:nvCxnSpPr>
          <p:spPr>
            <a:xfrm rot="16200000" flipH="1">
              <a:off x="6473900" y="4817378"/>
              <a:ext cx="291122" cy="2149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2" idx="5"/>
              <a:endCxn id="53" idx="1"/>
            </p:cNvCxnSpPr>
            <p:nvPr/>
          </p:nvCxnSpPr>
          <p:spPr>
            <a:xfrm rot="16200000" flipH="1">
              <a:off x="7197800" y="5541278"/>
              <a:ext cx="2911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3" idx="5"/>
              <a:endCxn id="54" idx="1"/>
            </p:cNvCxnSpPr>
            <p:nvPr/>
          </p:nvCxnSpPr>
          <p:spPr>
            <a:xfrm rot="16200000" flipH="1">
              <a:off x="7997900" y="6265178"/>
              <a:ext cx="2149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590800" y="1848678"/>
              <a:ext cx="43212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38200" y="3220278"/>
              <a:ext cx="394345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s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048000" y="2229678"/>
              <a:ext cx="453714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67000" y="3067878"/>
              <a:ext cx="43212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209800" y="3982279"/>
              <a:ext cx="361963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r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734876" y="4896678"/>
              <a:ext cx="361963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r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295400" y="5658678"/>
              <a:ext cx="428528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y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05200" y="4058478"/>
              <a:ext cx="367361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t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343400" y="1848678"/>
              <a:ext cx="408738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181600" y="2763078"/>
              <a:ext cx="43212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943600" y="3525078"/>
              <a:ext cx="45011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n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05600" y="4287078"/>
              <a:ext cx="453714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391400" y="4972878"/>
              <a:ext cx="313391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l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153400" y="5734878"/>
              <a:ext cx="435724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474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you add:</a:t>
            </a:r>
          </a:p>
          <a:p>
            <a:pPr lvl="1"/>
            <a:r>
              <a:rPr lang="en-US" dirty="0"/>
              <a:t>he</a:t>
            </a:r>
          </a:p>
          <a:p>
            <a:pPr lvl="1"/>
            <a:r>
              <a:rPr lang="en-US" dirty="0"/>
              <a:t>she</a:t>
            </a:r>
          </a:p>
          <a:p>
            <a:pPr lvl="1"/>
            <a:r>
              <a:rPr lang="en-US" dirty="0"/>
              <a:t>her</a:t>
            </a:r>
          </a:p>
          <a:p>
            <a:pPr lvl="1"/>
            <a:r>
              <a:rPr lang="en-US" dirty="0"/>
              <a:t>help</a:t>
            </a:r>
          </a:p>
          <a:p>
            <a:pPr lvl="1"/>
            <a:r>
              <a:rPr lang="en-US" dirty="0"/>
              <a:t>sat</a:t>
            </a:r>
          </a:p>
          <a:p>
            <a:pPr lvl="1"/>
            <a:r>
              <a:rPr lang="en-US" dirty="0"/>
              <a:t>rat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81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Trie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terminal = false;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Node[] children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Node[128];	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root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48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Contains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Signature for recursive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contains(Node node, String word,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index)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/>
              <a:t>Called by public proxy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contains(String word) 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contains(root, word, 0);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3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Insert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Signature for recursive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insert(Node node, String word,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index)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/>
              <a:t>Called by public proxy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insert(String word) 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insert(root, word, 0);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31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Traversal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(Node node, String prefix)</a:t>
            </a: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/>
              <a:t>Called by public proxy method: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(String word) {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(root,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7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Heap implementation</a:t>
            </a:r>
          </a:p>
          <a:p>
            <a:r>
              <a:rPr lang="en-US" dirty="0"/>
              <a:t>Heap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i="1" dirty="0"/>
              <a:t>m</a:t>
            </a:r>
            <a:r>
              <a:rPr lang="en-US" dirty="0"/>
              <a:t> be the length of a particular string</a:t>
            </a:r>
          </a:p>
          <a:p>
            <a:r>
              <a:rPr lang="en-US" dirty="0"/>
              <a:t>Find Costs: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r>
              <a:rPr lang="en-US" dirty="0"/>
              <a:t>Insert Costs: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4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Keeping an array of length equal to all possible characters (usually) wastes space</a:t>
            </a:r>
          </a:p>
          <a:p>
            <a:r>
              <a:rPr lang="en-US" dirty="0"/>
              <a:t>Alternatives:</a:t>
            </a:r>
          </a:p>
          <a:p>
            <a:pPr lvl="1"/>
            <a:r>
              <a:rPr lang="en-US" b="1" dirty="0"/>
              <a:t>Ternary search tries:</a:t>
            </a:r>
            <a:r>
              <a:rPr lang="en-US" dirty="0"/>
              <a:t> A lot like a binary search tree, with smaller characters to the left, larger characters to the right, and continuations from the current character beneath</a:t>
            </a:r>
          </a:p>
          <a:p>
            <a:pPr lvl="1"/>
            <a:r>
              <a:rPr lang="en-US" dirty="0"/>
              <a:t>Keeping an array (or linked list) of the characters used, resizing as needed</a:t>
            </a:r>
          </a:p>
        </p:txBody>
      </p:sp>
    </p:spTree>
    <p:extLst>
      <p:ext uri="{BB962C8B-B14F-4D97-AF65-F5344CB8AC3E}">
        <p14:creationId xmlns:p14="http://schemas.microsoft.com/office/powerpoint/2010/main" val="76504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E6EB2-A8ED-40E3-A288-56AC71C25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BD6A7-513A-4CDF-94D6-1C2AC822F7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20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tries</a:t>
            </a:r>
          </a:p>
          <a:p>
            <a:r>
              <a:rPr lang="en-US" dirty="0"/>
              <a:t>Substring search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1:45 – 2:45 office hours canceled today because of AI Task Force</a:t>
            </a:r>
          </a:p>
          <a:p>
            <a:r>
              <a:rPr lang="en-US" dirty="0"/>
              <a:t>Work on Project 4</a:t>
            </a:r>
          </a:p>
          <a:p>
            <a:r>
              <a:rPr lang="en-US" dirty="0"/>
              <a:t>Finish Assignment 7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Read Section 5.3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5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5EF8B-6042-43F5-81F3-BA63C2D83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Bubble Down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A5F16-7BA3-4718-8A39-62557C7854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35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Timsort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4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Timsort</a:t>
            </a:r>
            <a:r>
              <a:rPr lang="en-US" dirty="0"/>
              <a:t> is a recently developed sorting algorithm used as the default sort in Python</a:t>
            </a:r>
          </a:p>
          <a:p>
            <a:r>
              <a:rPr lang="en-US" dirty="0"/>
              <a:t>It is also used to sort non-primitive arrays in Java</a:t>
            </a:r>
          </a:p>
          <a:p>
            <a:r>
              <a:rPr lang="en-US" dirty="0"/>
              <a:t>It's a hybrid sort, combining elements of merge sort and insertion sort</a:t>
            </a:r>
          </a:p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Worst case and average case running time: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Best case running time: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Stable</a:t>
            </a:r>
          </a:p>
          <a:p>
            <a:pPr lvl="1"/>
            <a:r>
              <a:rPr lang="en-US" dirty="0"/>
              <a:t>Adaptive</a:t>
            </a:r>
          </a:p>
          <a:p>
            <a:pPr lvl="1"/>
            <a:r>
              <a:rPr lang="en-US" dirty="0"/>
              <a:t>Not in-place</a:t>
            </a:r>
          </a:p>
        </p:txBody>
      </p:sp>
    </p:spTree>
    <p:extLst>
      <p:ext uri="{BB962C8B-B14F-4D97-AF65-F5344CB8AC3E}">
        <p14:creationId xmlns:p14="http://schemas.microsoft.com/office/powerpoint/2010/main" val="251428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 behind </a:t>
            </a:r>
            <a:r>
              <a:rPr lang="en-US" dirty="0" err="1"/>
              <a:t>Timsort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also want to find "runs" of data of two kinds:</a:t>
            </a:r>
          </a:p>
          <a:p>
            <a:pPr lvl="1"/>
            <a:r>
              <a:rPr lang="en-US" dirty="0"/>
              <a:t>Non-decreasing:	34, 45, 58, 58, 91</a:t>
            </a:r>
          </a:p>
          <a:p>
            <a:pPr lvl="1"/>
            <a:r>
              <a:rPr lang="en-US" dirty="0"/>
              <a:t>Strictly decreasing:	85, 67, 24, 18, 7</a:t>
            </a:r>
          </a:p>
          <a:p>
            <a:r>
              <a:rPr lang="en-US" dirty="0"/>
              <a:t>These runs are already sorted (or only need a reversal)</a:t>
            </a:r>
          </a:p>
          <a:p>
            <a:r>
              <a:rPr lang="en-US" dirty="0"/>
              <a:t>If runs are not as long as a minimum run length determined by the algorithm, the next few values are added in and sorted</a:t>
            </a:r>
          </a:p>
          <a:p>
            <a:r>
              <a:rPr lang="en-US" dirty="0"/>
              <a:t>Finally, the sorted runs are merged together</a:t>
            </a:r>
          </a:p>
          <a:p>
            <a:r>
              <a:rPr lang="en-US" dirty="0"/>
              <a:t>The algorithm can use a specially tuned galloping mode when merging from two lists</a:t>
            </a:r>
          </a:p>
          <a:p>
            <a:pPr lvl="1"/>
            <a:r>
              <a:rPr lang="en-US" dirty="0"/>
              <a:t>Essentially copying in bulk from one list when it knows that it won't need something from the other for a while</a:t>
            </a:r>
          </a:p>
        </p:txBody>
      </p:sp>
    </p:spTree>
    <p:extLst>
      <p:ext uri="{BB962C8B-B14F-4D97-AF65-F5344CB8AC3E}">
        <p14:creationId xmlns:p14="http://schemas.microsoft.com/office/powerpoint/2010/main" val="288198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2652</TotalTime>
  <Words>706</Words>
  <Application>Microsoft Office PowerPoint</Application>
  <PresentationFormat>Widescreen</PresentationFormat>
  <Paragraphs>135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Assignment 7</vt:lpstr>
      <vt:lpstr>Finish Bubble Down</vt:lpstr>
      <vt:lpstr>Timsort</vt:lpstr>
      <vt:lpstr>Timsort</vt:lpstr>
      <vt:lpstr>Ideas behind Timsort</vt:lpstr>
      <vt:lpstr>Timsort implementation</vt:lpstr>
      <vt:lpstr>Sort visualizations</vt:lpstr>
      <vt:lpstr>Tries</vt:lpstr>
      <vt:lpstr>Storing strings (of anything)</vt:lpstr>
      <vt:lpstr>Trie this on for size</vt:lpstr>
      <vt:lpstr>Trie practice</vt:lpstr>
      <vt:lpstr>Trie implementation</vt:lpstr>
      <vt:lpstr>Trie Contains</vt:lpstr>
      <vt:lpstr>Trie Insert</vt:lpstr>
      <vt:lpstr>Trie Traversal</vt:lpstr>
      <vt:lpstr>Cost</vt:lpstr>
      <vt:lpstr>Trie implementations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376</cp:revision>
  <dcterms:created xsi:type="dcterms:W3CDTF">2009-08-24T20:26:10Z</dcterms:created>
  <dcterms:modified xsi:type="dcterms:W3CDTF">2024-11-22T16:12:36Z</dcterms:modified>
</cp:coreProperties>
</file>